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1" r:id="rId3"/>
    <p:sldId id="266" r:id="rId4"/>
    <p:sldId id="262" r:id="rId5"/>
    <p:sldId id="263" r:id="rId6"/>
    <p:sldId id="265" r:id="rId7"/>
    <p:sldId id="268" r:id="rId8"/>
    <p:sldId id="270" r:id="rId9"/>
    <p:sldId id="271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12"/>
  </p:normalViewPr>
  <p:slideViewPr>
    <p:cSldViewPr snapToGrid="0" snapToObjects="1">
      <p:cViewPr varScale="1">
        <p:scale>
          <a:sx n="102" d="100"/>
          <a:sy n="102" d="100"/>
        </p:scale>
        <p:origin x="13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C011-750B-6F4F-A14A-8BC2AC46275F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9D99-049B-7941-8837-7EE126FE1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9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C011-750B-6F4F-A14A-8BC2AC46275F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9D99-049B-7941-8837-7EE126FE1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C011-750B-6F4F-A14A-8BC2AC46275F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9D99-049B-7941-8837-7EE126FE1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4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C011-750B-6F4F-A14A-8BC2AC46275F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9D99-049B-7941-8837-7EE126FE1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72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C011-750B-6F4F-A14A-8BC2AC46275F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9D99-049B-7941-8837-7EE126FE1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9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C011-750B-6F4F-A14A-8BC2AC46275F}" type="datetimeFigureOut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9D99-049B-7941-8837-7EE126FE1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C011-750B-6F4F-A14A-8BC2AC46275F}" type="datetimeFigureOut">
              <a:rPr lang="en-US" smtClean="0"/>
              <a:t>9/13/17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9D99-049B-7941-8837-7EE126FE1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6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C011-750B-6F4F-A14A-8BC2AC46275F}" type="datetimeFigureOut">
              <a:rPr lang="en-US" smtClean="0"/>
              <a:t>9/13/17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9D99-049B-7941-8837-7EE126FE1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70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C011-750B-6F4F-A14A-8BC2AC46275F}" type="datetimeFigureOut">
              <a:rPr lang="en-US" smtClean="0"/>
              <a:t>9/13/17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9D99-049B-7941-8837-7EE126FE1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7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C011-750B-6F4F-A14A-8BC2AC46275F}" type="datetimeFigureOut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9D99-049B-7941-8837-7EE126FE1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65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C011-750B-6F4F-A14A-8BC2AC46275F}" type="datetimeFigureOut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9D99-049B-7941-8837-7EE126FE1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5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100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DC011-750B-6F4F-A14A-8BC2AC46275F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F9D99-049B-7941-8837-7EE126FE1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6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308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3. Rational People Think at the Margin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AIM: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1677" y="3111959"/>
            <a:ext cx="8398923" cy="3009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 NOW: In your notebook write a brief explanation to the best of your ability, of what you think the “AIM” is about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96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3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3388" y="757761"/>
            <a:ext cx="843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Margin</a:t>
            </a:r>
            <a:r>
              <a:rPr lang="en-US" sz="2800" dirty="0" smtClean="0"/>
              <a:t> = The edge (border) of something.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57924" y="1484051"/>
            <a:ext cx="73289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CA" sz="2800" dirty="0"/>
              <a:t>People make choices at the</a:t>
            </a:r>
            <a:r>
              <a:rPr lang="en-CA" sz="2800" i="1" dirty="0"/>
              <a:t> </a:t>
            </a:r>
            <a:r>
              <a:rPr lang="en-CA" sz="2800" b="1" dirty="0">
                <a:solidFill>
                  <a:srgbClr val="FF0000"/>
                </a:solidFill>
              </a:rPr>
              <a:t>margin</a:t>
            </a:r>
            <a:r>
              <a:rPr lang="en-CA" sz="2800" dirty="0"/>
              <a:t>, which means that they evaluate the consequences of making </a:t>
            </a:r>
            <a:r>
              <a:rPr lang="en-CA" sz="2800" i="1" dirty="0" smtClean="0"/>
              <a:t>small </a:t>
            </a:r>
            <a:r>
              <a:rPr lang="en-CA" sz="2800" i="1" dirty="0"/>
              <a:t>changes</a:t>
            </a:r>
            <a:r>
              <a:rPr lang="en-CA" sz="2800" dirty="0"/>
              <a:t> in the use of their resources</a:t>
            </a:r>
            <a:r>
              <a:rPr lang="en-CA" dirty="0"/>
              <a:t>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7924" y="3427088"/>
            <a:ext cx="765028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1"/>
            <a:r>
              <a:rPr lang="en-CA" sz="2800" dirty="0"/>
              <a:t>The benefit from </a:t>
            </a:r>
            <a:r>
              <a:rPr lang="en-CA" sz="2800" dirty="0" smtClean="0"/>
              <a:t>attempting </a:t>
            </a:r>
            <a:r>
              <a:rPr lang="en-CA" sz="2800" dirty="0"/>
              <a:t>an incremental increase in an activity is its </a:t>
            </a:r>
            <a:r>
              <a:rPr lang="en-CA" sz="2800" b="1" dirty="0">
                <a:solidFill>
                  <a:srgbClr val="FF0000"/>
                </a:solidFill>
              </a:rPr>
              <a:t>marginal benefit</a:t>
            </a:r>
            <a:r>
              <a:rPr lang="en-CA" sz="2800" dirty="0" smtClean="0"/>
              <a:t>.</a:t>
            </a:r>
          </a:p>
          <a:p>
            <a:pPr marL="114300" lvl="1"/>
            <a:endParaRPr lang="en-CA" sz="2800" dirty="0"/>
          </a:p>
          <a:p>
            <a:pPr marL="114300" lvl="1"/>
            <a:r>
              <a:rPr lang="en-CA" sz="2800" dirty="0"/>
              <a:t>The </a:t>
            </a:r>
            <a:r>
              <a:rPr lang="en-CA" sz="2800" dirty="0" smtClean="0"/>
              <a:t>cost </a:t>
            </a:r>
            <a:r>
              <a:rPr lang="en-CA" sz="2800" dirty="0"/>
              <a:t>of attempting an incremental increase in an activity is its </a:t>
            </a:r>
            <a:r>
              <a:rPr lang="en-CA" sz="2800" b="1" dirty="0">
                <a:solidFill>
                  <a:srgbClr val="FF0000"/>
                </a:solidFill>
              </a:rPr>
              <a:t>marginal cost</a:t>
            </a:r>
            <a:r>
              <a:rPr lang="en-CA" sz="28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96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9508" y="3736903"/>
            <a:ext cx="2448090" cy="3029300"/>
            <a:chOff x="0" y="4148039"/>
            <a:chExt cx="2448090" cy="3029300"/>
          </a:xfrm>
        </p:grpSpPr>
        <p:sp>
          <p:nvSpPr>
            <p:cNvPr id="4" name="Rectangle 3"/>
            <p:cNvSpPr/>
            <p:nvPr/>
          </p:nvSpPr>
          <p:spPr>
            <a:xfrm>
              <a:off x="0" y="4148039"/>
              <a:ext cx="2448090" cy="30293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4208" y="5356700"/>
              <a:ext cx="2019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UNITED</a:t>
              </a:r>
            </a:p>
            <a:p>
              <a:pPr algn="ctr"/>
              <a:r>
                <a:rPr lang="en-US" dirty="0" smtClean="0"/>
                <a:t>SPROCKET Co.</a:t>
              </a:r>
              <a:endParaRPr lang="en-US" dirty="0"/>
            </a:p>
          </p:txBody>
        </p:sp>
      </p:grp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27884" y="411189"/>
            <a:ext cx="7772400" cy="822378"/>
          </a:xfrm>
        </p:spPr>
        <p:txBody>
          <a:bodyPr>
            <a:normAutofit/>
          </a:bodyPr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677598" y="1956270"/>
            <a:ext cx="1353588" cy="16767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3716" y="1433050"/>
            <a:ext cx="843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Think of a Margin = The edge (border) of something.</a:t>
            </a:r>
            <a:endParaRPr lang="en-US" sz="2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29508" y="3751671"/>
            <a:ext cx="2448090" cy="44304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4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9508" y="3736903"/>
            <a:ext cx="2448090" cy="3029300"/>
            <a:chOff x="0" y="4148039"/>
            <a:chExt cx="2448090" cy="3029300"/>
          </a:xfrm>
        </p:grpSpPr>
        <p:sp>
          <p:nvSpPr>
            <p:cNvPr id="4" name="Rectangle 3"/>
            <p:cNvSpPr/>
            <p:nvPr/>
          </p:nvSpPr>
          <p:spPr>
            <a:xfrm>
              <a:off x="0" y="4148039"/>
              <a:ext cx="2448090" cy="30293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4208" y="5356700"/>
              <a:ext cx="2019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UNITED</a:t>
              </a:r>
            </a:p>
            <a:p>
              <a:pPr algn="ctr"/>
              <a:r>
                <a:rPr lang="en-US" dirty="0" smtClean="0"/>
                <a:t>SPROCKET Co.</a:t>
              </a:r>
              <a:endParaRPr lang="en-US" dirty="0"/>
            </a:p>
          </p:txBody>
        </p:sp>
      </p:grp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27884" y="411189"/>
            <a:ext cx="7772400" cy="822378"/>
          </a:xfrm>
        </p:spPr>
        <p:txBody>
          <a:bodyPr>
            <a:normAutofit/>
          </a:bodyPr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4054649" y="1619255"/>
            <a:ext cx="5089351" cy="822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The United Sprocket Company has </a:t>
            </a:r>
            <a:r>
              <a:rPr lang="en-US" sz="2800" dirty="0" smtClean="0">
                <a:solidFill>
                  <a:srgbClr val="FF0000"/>
                </a:solidFill>
              </a:rPr>
              <a:t>this</a:t>
            </a:r>
            <a:r>
              <a:rPr lang="en-US" sz="2800" dirty="0" smtClean="0"/>
              <a:t> much money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610935" y="2441633"/>
            <a:ext cx="627322" cy="2549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>
            <a:off x="2922408" y="3736903"/>
            <a:ext cx="703826" cy="30293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36" y="4872990"/>
            <a:ext cx="2672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$1 Million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119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9508" y="3736903"/>
            <a:ext cx="2448090" cy="3029300"/>
            <a:chOff x="0" y="4148039"/>
            <a:chExt cx="2448090" cy="3029300"/>
          </a:xfrm>
        </p:grpSpPr>
        <p:sp>
          <p:nvSpPr>
            <p:cNvPr id="4" name="Rectangle 3"/>
            <p:cNvSpPr/>
            <p:nvPr/>
          </p:nvSpPr>
          <p:spPr>
            <a:xfrm>
              <a:off x="0" y="4148039"/>
              <a:ext cx="2448090" cy="30293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4208" y="5356700"/>
              <a:ext cx="2019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UNITED</a:t>
              </a:r>
            </a:p>
            <a:p>
              <a:pPr algn="ctr"/>
              <a:r>
                <a:rPr lang="en-US" dirty="0" smtClean="0"/>
                <a:t>SPROCKET Co.</a:t>
              </a:r>
              <a:endParaRPr lang="en-US" dirty="0"/>
            </a:p>
          </p:txBody>
        </p:sp>
      </p:grp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27884" y="411189"/>
            <a:ext cx="7772400" cy="822378"/>
          </a:xfrm>
        </p:spPr>
        <p:txBody>
          <a:bodyPr>
            <a:normAutofit/>
          </a:bodyPr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3626234" y="1579824"/>
            <a:ext cx="5089351" cy="822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If they want to make 100 more sprockets per week, it will </a:t>
            </a:r>
            <a:r>
              <a:rPr lang="en-US" sz="2800" b="1" dirty="0" smtClean="0">
                <a:solidFill>
                  <a:srgbClr val="FF0000"/>
                </a:solidFill>
              </a:rPr>
              <a:t>cost them this much of their money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094356" y="2726918"/>
            <a:ext cx="568505" cy="8174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>
            <a:off x="2922408" y="3736903"/>
            <a:ext cx="444297" cy="30959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9509" y="3736903"/>
            <a:ext cx="2448090" cy="309594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99945" y="3544377"/>
            <a:ext cx="1978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 $10,000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553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9508" y="3736903"/>
            <a:ext cx="2448090" cy="3029300"/>
            <a:chOff x="0" y="4148039"/>
            <a:chExt cx="2448090" cy="3029300"/>
          </a:xfrm>
        </p:grpSpPr>
        <p:sp>
          <p:nvSpPr>
            <p:cNvPr id="4" name="Rectangle 3"/>
            <p:cNvSpPr/>
            <p:nvPr/>
          </p:nvSpPr>
          <p:spPr>
            <a:xfrm>
              <a:off x="0" y="4148039"/>
              <a:ext cx="2448090" cy="30293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4208" y="5356700"/>
              <a:ext cx="2019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UNITED</a:t>
              </a:r>
            </a:p>
            <a:p>
              <a:pPr algn="ctr"/>
              <a:r>
                <a:rPr lang="en-US" dirty="0" smtClean="0"/>
                <a:t>SPROCKET Co.</a:t>
              </a:r>
              <a:endParaRPr lang="en-US" dirty="0"/>
            </a:p>
          </p:txBody>
        </p:sp>
      </p:grp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27884" y="411189"/>
            <a:ext cx="7772400" cy="822378"/>
          </a:xfrm>
        </p:spPr>
        <p:txBody>
          <a:bodyPr>
            <a:normAutofit/>
          </a:bodyPr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4054649" y="1619255"/>
            <a:ext cx="5089351" cy="822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By spending this money, they expect to </a:t>
            </a:r>
            <a:r>
              <a:rPr lang="en-US" sz="2800" dirty="0" smtClean="0">
                <a:solidFill>
                  <a:srgbClr val="00FF00"/>
                </a:solidFill>
              </a:rPr>
              <a:t>benefit</a:t>
            </a:r>
            <a:r>
              <a:rPr lang="en-US" sz="2800" dirty="0" smtClean="0"/>
              <a:t> by </a:t>
            </a:r>
            <a:r>
              <a:rPr lang="en-US" sz="2800" b="1" u="sng" dirty="0" smtClean="0">
                <a:solidFill>
                  <a:srgbClr val="00FF00"/>
                </a:solidFill>
              </a:rPr>
              <a:t>making this much money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109122" y="2805965"/>
            <a:ext cx="649715" cy="436470"/>
          </a:xfrm>
          <a:prstGeom prst="straightConnector1">
            <a:avLst/>
          </a:prstGeom>
          <a:ln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>
            <a:off x="2963087" y="3242435"/>
            <a:ext cx="570976" cy="494468"/>
          </a:xfrm>
          <a:prstGeom prst="rightBrac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9509" y="3736903"/>
            <a:ext cx="2448090" cy="309594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508" y="3263780"/>
            <a:ext cx="2448090" cy="49446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40209" y="3138348"/>
            <a:ext cx="273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 $15,000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52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9508" y="3736903"/>
            <a:ext cx="2448090" cy="3029300"/>
            <a:chOff x="0" y="4148039"/>
            <a:chExt cx="2448090" cy="3029300"/>
          </a:xfrm>
        </p:grpSpPr>
        <p:sp>
          <p:nvSpPr>
            <p:cNvPr id="4" name="Rectangle 3"/>
            <p:cNvSpPr/>
            <p:nvPr/>
          </p:nvSpPr>
          <p:spPr>
            <a:xfrm>
              <a:off x="0" y="4148039"/>
              <a:ext cx="2448090" cy="30293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4208" y="5356700"/>
              <a:ext cx="2019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UNITED</a:t>
              </a:r>
            </a:p>
            <a:p>
              <a:pPr algn="ctr"/>
              <a:r>
                <a:rPr lang="en-US" dirty="0" smtClean="0"/>
                <a:t>SPROCKET Co.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9778" y="3618219"/>
            <a:ext cx="2664872" cy="3147984"/>
            <a:chOff x="209778" y="3618219"/>
            <a:chExt cx="2664872" cy="3147984"/>
          </a:xfrm>
        </p:grpSpPr>
        <p:grpSp>
          <p:nvGrpSpPr>
            <p:cNvPr id="11" name="Group 10"/>
            <p:cNvGrpSpPr/>
            <p:nvPr/>
          </p:nvGrpSpPr>
          <p:grpSpPr>
            <a:xfrm>
              <a:off x="212352" y="4046497"/>
              <a:ext cx="2467820" cy="2719706"/>
              <a:chOff x="0" y="4148039"/>
              <a:chExt cx="2448090" cy="30293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0" y="4148039"/>
                <a:ext cx="2448090" cy="30293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14208" y="5356700"/>
                <a:ext cx="20196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UNITED</a:t>
                </a:r>
              </a:p>
              <a:p>
                <a:pPr algn="ctr"/>
                <a:r>
                  <a:rPr lang="en-US" dirty="0" smtClean="0"/>
                  <a:t>SPROCKET Co.</a:t>
                </a:r>
                <a:endParaRPr lang="en-US" dirty="0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09778" y="3618219"/>
              <a:ext cx="2664872" cy="428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80221" y="-135236"/>
            <a:ext cx="7772400" cy="822378"/>
          </a:xfrm>
        </p:spPr>
        <p:txBody>
          <a:bodyPr>
            <a:normAutofit/>
          </a:bodyPr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428286" y="512476"/>
            <a:ext cx="8700284" cy="822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1" indent="-457200">
              <a:buFont typeface="Arial"/>
              <a:buChar char="•"/>
            </a:pPr>
            <a:r>
              <a:rPr lang="en-CA" sz="2800" dirty="0" smtClean="0"/>
              <a:t>The </a:t>
            </a:r>
            <a:r>
              <a:rPr lang="en-CA" sz="2800" dirty="0"/>
              <a:t>cost of pursuing an </a:t>
            </a:r>
            <a:r>
              <a:rPr lang="en-CA" sz="2800" dirty="0" smtClean="0"/>
              <a:t>incremental (small) </a:t>
            </a:r>
            <a:r>
              <a:rPr lang="en-CA" sz="2800" dirty="0"/>
              <a:t>increase in an activity is its </a:t>
            </a:r>
            <a:r>
              <a:rPr lang="en-CA" sz="2800" b="1" dirty="0">
                <a:solidFill>
                  <a:srgbClr val="FF0000"/>
                </a:solidFill>
              </a:rPr>
              <a:t>marginal cost</a:t>
            </a:r>
            <a:r>
              <a:rPr lang="en-CA" sz="28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2352" y="3736903"/>
            <a:ext cx="2448090" cy="309594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9778" y="3552031"/>
            <a:ext cx="2448090" cy="49446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3174916" y="5301797"/>
            <a:ext cx="24214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51939" y="5527306"/>
            <a:ext cx="2037742" cy="3692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58543" y="1334854"/>
            <a:ext cx="8434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Arial"/>
              <a:buChar char="•"/>
            </a:pPr>
            <a:r>
              <a:rPr lang="en-CA" sz="2800" dirty="0"/>
              <a:t>The benefit from pursuing an incremental increase in an activity is its </a:t>
            </a:r>
            <a:r>
              <a:rPr lang="en-CA" sz="2800" b="1" dirty="0">
                <a:solidFill>
                  <a:srgbClr val="00FF00"/>
                </a:solidFill>
              </a:rPr>
              <a:t>marginal benefit</a:t>
            </a:r>
            <a:r>
              <a:rPr lang="en-CA" sz="2800" dirty="0" smtClean="0">
                <a:solidFill>
                  <a:srgbClr val="00FF00"/>
                </a:solidFill>
              </a:rPr>
              <a:t>.</a:t>
            </a:r>
            <a:endParaRPr lang="en-CA" sz="28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0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689 -0.09312 0.09396 -0.18601 0.14536 -0.17026 C 0.19677 -0.15451 0.27892 0.04494 0.30861 0.09497 C 0.33831 0.14501 0.33067 0.13713 0.32303 0.12926 " pathEditMode="relative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692 -0.11234 0.05384 -0.22446 0.10663 -0.21983 C 0.15943 -0.21519 0.28169 -0.0132 0.3166 0.02803 " pathEditMode="relative" ptsTypes="a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0" grpId="1" animBg="1"/>
      <p:bldP spid="16" grpId="0" animBg="1"/>
      <p:bldP spid="16" grpId="1" animBg="1"/>
      <p:bldP spid="20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9508" y="3736903"/>
            <a:ext cx="2448090" cy="3029300"/>
            <a:chOff x="0" y="4148039"/>
            <a:chExt cx="2448090" cy="3029300"/>
          </a:xfrm>
        </p:grpSpPr>
        <p:sp>
          <p:nvSpPr>
            <p:cNvPr id="4" name="Rectangle 3"/>
            <p:cNvSpPr/>
            <p:nvPr/>
          </p:nvSpPr>
          <p:spPr>
            <a:xfrm>
              <a:off x="0" y="4148039"/>
              <a:ext cx="2448090" cy="30293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4208" y="5356700"/>
              <a:ext cx="2019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UNITED</a:t>
              </a:r>
            </a:p>
            <a:p>
              <a:pPr algn="ctr"/>
              <a:r>
                <a:rPr lang="en-US" dirty="0" smtClean="0"/>
                <a:t>SPROCKET Co.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7204" y="3618219"/>
            <a:ext cx="2470394" cy="3147984"/>
            <a:chOff x="209778" y="3618219"/>
            <a:chExt cx="2470394" cy="3147984"/>
          </a:xfrm>
        </p:grpSpPr>
        <p:grpSp>
          <p:nvGrpSpPr>
            <p:cNvPr id="11" name="Group 10"/>
            <p:cNvGrpSpPr/>
            <p:nvPr/>
          </p:nvGrpSpPr>
          <p:grpSpPr>
            <a:xfrm>
              <a:off x="212352" y="4046497"/>
              <a:ext cx="2467820" cy="2719706"/>
              <a:chOff x="0" y="4148039"/>
              <a:chExt cx="2448090" cy="30293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0" y="4148039"/>
                <a:ext cx="2448090" cy="30293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14208" y="5356700"/>
                <a:ext cx="20196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UNITED</a:t>
                </a:r>
              </a:p>
              <a:p>
                <a:pPr algn="ctr"/>
                <a:r>
                  <a:rPr lang="en-US" dirty="0" smtClean="0"/>
                  <a:t>SPROCKET Co.</a:t>
                </a:r>
                <a:endParaRPr lang="en-US" dirty="0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09778" y="3618219"/>
              <a:ext cx="2470394" cy="442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80221" y="-135236"/>
            <a:ext cx="7772400" cy="822378"/>
          </a:xfrm>
        </p:spPr>
        <p:txBody>
          <a:bodyPr>
            <a:normAutofit/>
          </a:bodyPr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7345" y="3750901"/>
            <a:ext cx="2524311" cy="309594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37287" y="4485302"/>
            <a:ext cx="1978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 $10,000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>
            <a:off x="197344" y="3618219"/>
            <a:ext cx="2524311" cy="49446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15038" y="5301797"/>
            <a:ext cx="1978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dirty="0" smtClean="0"/>
              <a:t> $5,000</a:t>
            </a:r>
            <a:endParaRPr lang="en-US" sz="36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159977" y="5301797"/>
            <a:ext cx="44333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37287" y="3750901"/>
            <a:ext cx="1978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dirty="0" smtClean="0"/>
              <a:t> $15,000</a:t>
            </a:r>
            <a:endParaRPr lang="en-US" sz="3600" dirty="0"/>
          </a:p>
        </p:txBody>
      </p:sp>
      <p:sp>
        <p:nvSpPr>
          <p:cNvPr id="20" name="Rectangle 19"/>
          <p:cNvSpPr/>
          <p:nvPr/>
        </p:nvSpPr>
        <p:spPr>
          <a:xfrm>
            <a:off x="3351939" y="5527306"/>
            <a:ext cx="2037742" cy="3692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374614" y="4595446"/>
            <a:ext cx="1769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CA" sz="2000" b="1" dirty="0" smtClean="0">
                <a:solidFill>
                  <a:srgbClr val="FF0000"/>
                </a:solidFill>
              </a:rPr>
              <a:t>Marginal </a:t>
            </a:r>
            <a:r>
              <a:rPr lang="en-CA" sz="2000" b="1" dirty="0">
                <a:solidFill>
                  <a:srgbClr val="FF0000"/>
                </a:solidFill>
              </a:rPr>
              <a:t>C</a:t>
            </a:r>
            <a:r>
              <a:rPr lang="en-CA" sz="2000" b="1" dirty="0" smtClean="0">
                <a:solidFill>
                  <a:srgbClr val="FF0000"/>
                </a:solidFill>
              </a:rPr>
              <a:t>ost</a:t>
            </a:r>
            <a:endParaRPr lang="en-CA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43716" y="924817"/>
            <a:ext cx="84341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Arial"/>
              <a:buChar char="•"/>
            </a:pPr>
            <a:r>
              <a:rPr lang="en-CA" sz="2800" dirty="0" smtClean="0"/>
              <a:t>When you subtract your </a:t>
            </a:r>
            <a:r>
              <a:rPr lang="en-CA" sz="2800" b="1" dirty="0" smtClean="0">
                <a:solidFill>
                  <a:srgbClr val="FF0000"/>
                </a:solidFill>
              </a:rPr>
              <a:t>cost </a:t>
            </a:r>
            <a:r>
              <a:rPr lang="en-CA" sz="2800" b="1" dirty="0" smtClean="0"/>
              <a:t>from your</a:t>
            </a:r>
            <a:r>
              <a:rPr lang="en-CA" sz="2800" b="1" dirty="0" smtClean="0">
                <a:solidFill>
                  <a:srgbClr val="00FF00"/>
                </a:solidFill>
              </a:rPr>
              <a:t> benefit</a:t>
            </a:r>
            <a:r>
              <a:rPr lang="en-CA" sz="2800" dirty="0" smtClean="0">
                <a:solidFill>
                  <a:srgbClr val="00FF00"/>
                </a:solidFill>
              </a:rPr>
              <a:t> </a:t>
            </a:r>
            <a:r>
              <a:rPr lang="en-CA" sz="2800" dirty="0" smtClean="0"/>
              <a:t>you end up with your </a:t>
            </a:r>
            <a:r>
              <a:rPr lang="en-CA" sz="2800" dirty="0" smtClean="0">
                <a:solidFill>
                  <a:schemeClr val="accent5">
                    <a:lumMod val="75000"/>
                  </a:schemeClr>
                </a:solidFill>
              </a:rPr>
              <a:t>Net</a:t>
            </a:r>
            <a:r>
              <a:rPr lang="en-CA" sz="2800" dirty="0" smtClean="0"/>
              <a:t> benefit (Or your </a:t>
            </a:r>
            <a:r>
              <a:rPr lang="en-CA" sz="2800" dirty="0" smtClean="0">
                <a:solidFill>
                  <a:srgbClr val="FF0000"/>
                </a:solidFill>
              </a:rPr>
              <a:t>Net </a:t>
            </a:r>
            <a:r>
              <a:rPr lang="en-CA" sz="2800" dirty="0" smtClean="0"/>
              <a:t>cost, if you didn’t make enough money)</a:t>
            </a:r>
            <a:endParaRPr lang="en-CA" sz="2800" dirty="0"/>
          </a:p>
        </p:txBody>
      </p:sp>
      <p:sp>
        <p:nvSpPr>
          <p:cNvPr id="2" name="Rectangle 1"/>
          <p:cNvSpPr/>
          <p:nvPr/>
        </p:nvSpPr>
        <p:spPr>
          <a:xfrm>
            <a:off x="7374615" y="3964106"/>
            <a:ext cx="1788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Marginal Benefit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15621" y="5418305"/>
            <a:ext cx="127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Net Benefit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9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689 -0.09312 0.09396 -0.18601 0.14536 -0.17026 C 0.19677 -0.15451 0.27892 0.04494 0.30861 0.09497 C 0.33831 0.14501 0.33067 0.13713 0.32303 0.12926 " pathEditMode="relative" ptsTypes="aa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692 -0.11234 0.05384 -0.22446 0.10663 -0.21983 C 0.15943 -0.21519 0.28169 -0.0132 0.3166 0.02803 " pathEditMode="relative" ptsTypes="a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/>
      <p:bldP spid="16" grpId="0" animBg="1"/>
      <p:bldP spid="16" grpId="1" animBg="1"/>
      <p:bldP spid="17" grpId="0"/>
      <p:bldP spid="19" grpId="0"/>
      <p:bldP spid="20" grpId="0" animBg="1"/>
      <p:bldP spid="25" grpId="0"/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ginal Explained in 90 Seconds - Economi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2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286</Words>
  <Application>Microsoft Macintosh PowerPoint</Application>
  <PresentationFormat>On-screen Show (4:3)</PresentationFormat>
  <Paragraphs>46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3. Rational People Think at the Margin</vt:lpstr>
      <vt:lpstr>PowerPoint Presentation</vt:lpstr>
      <vt:lpstr>Example:</vt:lpstr>
      <vt:lpstr>Example:</vt:lpstr>
      <vt:lpstr>Example:</vt:lpstr>
      <vt:lpstr>Example:</vt:lpstr>
      <vt:lpstr>Example:</vt:lpstr>
      <vt:lpstr>Example: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</dc:creator>
  <cp:lastModifiedBy>Brent Eric (10X399)</cp:lastModifiedBy>
  <cp:revision>38</cp:revision>
  <dcterms:created xsi:type="dcterms:W3CDTF">2015-09-19T14:53:11Z</dcterms:created>
  <dcterms:modified xsi:type="dcterms:W3CDTF">2017-09-13T23:12:00Z</dcterms:modified>
</cp:coreProperties>
</file>